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  <p:embeddedFont>
      <p:font typeface="Source Code Pro"/>
      <p:regular r:id="rId29"/>
      <p:bold r:id="rId30"/>
      <p:italic r:id="rId31"/>
      <p:boldItalic r:id="rId32"/>
    </p:embeddedFont>
    <p:embeddedFont>
      <p:font typeface="Quicksand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ourceCodePr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ourceCodePro-italic.fntdata"/><Relationship Id="rId3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33" Type="http://schemas.openxmlformats.org/officeDocument/2006/relationships/font" Target="fonts/Quicksand-regular.fntdata"/><Relationship Id="rId10" Type="http://schemas.openxmlformats.org/officeDocument/2006/relationships/slide" Target="slides/slide5.xml"/><Relationship Id="rId32" Type="http://schemas.openxmlformats.org/officeDocument/2006/relationships/font" Target="fonts/SourceCode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Quicksan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If you haven’t heard, integration - traditionally the most unloved sector of enterprise software - is sexy again. The rise of numerous iPaaS vendors, more than $1B in recent VC investments into integration vendors and MuleSoft’s acquisition by CRM has created a renewed interest in one of the largest and oldest segments of enterprise software.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** Slide - include the quote from Massimo, and perhaps a graph of the recent VC investments in the integration space? We could also show the recent integration M&amp;A activity from the past year. **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Why is this?????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7" name="Google Shape;67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1264350" y="-33"/>
            <a:ext cx="6592500" cy="6858000"/>
          </a:xfrm>
          <a:prstGeom prst="rect">
            <a:avLst/>
          </a:prstGeom>
          <a:noFill/>
          <a:ln cap="flat" cmpd="thinThick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 u="sng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9" name="Google Shape;59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0" name="Google Shape;60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Relationship Id="rId4" Type="http://schemas.openxmlformats.org/officeDocument/2006/relationships/hyperlink" Target="http://www.zdnet.com/blog/hinchcliffe/running-your-soa-like-a-web-startup/525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8.png"/><Relationship Id="rId7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and API Management</a:t>
            </a:r>
            <a:endParaRPr/>
          </a:p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857251"/>
            <a:ext cx="864866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title"/>
          </p:nvPr>
        </p:nvSpPr>
        <p:spPr>
          <a:xfrm>
            <a:off x="-150" y="857225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7100">
                <a:latin typeface="Quicksand"/>
                <a:ea typeface="Quicksand"/>
                <a:cs typeface="Quicksand"/>
                <a:sym typeface="Quicksand"/>
              </a:rPr>
              <a:t>$33,000,000,000,000</a:t>
            </a:r>
            <a:endParaRPr sz="71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Quicksand"/>
              <a:buNone/>
            </a:pPr>
            <a:r>
              <a:rPr lang="en-US" sz="4700">
                <a:latin typeface="Quicksand"/>
                <a:ea typeface="Quicksand"/>
                <a:cs typeface="Quicksand"/>
                <a:sym typeface="Quicksand"/>
              </a:rPr>
              <a:t>assets in custody</a:t>
            </a:r>
            <a:endParaRPr sz="47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251925" y="857225"/>
            <a:ext cx="86811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48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“We want to blur the lines between our technology and our customers”</a:t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t/>
            </a:r>
            <a:endParaRPr sz="48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3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J</a:t>
            </a: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onathan Pearl,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Director and Global Head,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NEXEN Platform Management, 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Quicksand"/>
              <a:buNone/>
            </a:pPr>
            <a:r>
              <a:rPr lang="en-US" sz="2200">
                <a:solidFill>
                  <a:schemeClr val="dk2"/>
                </a:solidFill>
                <a:latin typeface="Quicksand"/>
                <a:ea typeface="Quicksand"/>
                <a:cs typeface="Quicksand"/>
                <a:sym typeface="Quicksand"/>
              </a:rPr>
              <a:t>BNY Mellon</a:t>
            </a:r>
            <a:endParaRPr sz="2200">
              <a:solidFill>
                <a:schemeClr val="dk2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/>
        </p:nvSpPr>
        <p:spPr>
          <a:xfrm>
            <a:off x="1017150" y="938475"/>
            <a:ext cx="7105500" cy="761700"/>
          </a:xfrm>
          <a:prstGeom prst="rect">
            <a:avLst/>
          </a:prstGeom>
          <a:solidFill>
            <a:srgbClr val="FFFFFF">
              <a:alpha val="77647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4400"/>
              <a:buFont typeface="Montserrat"/>
              <a:buNone/>
            </a:pPr>
            <a:r>
              <a:rPr lang="en-US" sz="4400">
                <a:solidFill>
                  <a:srgbClr val="FF5000"/>
                </a:solidFill>
                <a:latin typeface="Montserrat"/>
                <a:ea typeface="Montserrat"/>
                <a:cs typeface="Montserrat"/>
                <a:sym typeface="Montserrat"/>
              </a:rPr>
              <a:t>The Global Impact</a:t>
            </a:r>
            <a:endParaRPr/>
          </a:p>
        </p:txBody>
      </p:sp>
      <p:sp>
        <p:nvSpPr>
          <p:cNvPr id="164" name="Google Shape;164;p26"/>
          <p:cNvSpPr txBox="1"/>
          <p:nvPr/>
        </p:nvSpPr>
        <p:spPr>
          <a:xfrm>
            <a:off x="1016990" y="2136699"/>
            <a:ext cx="7105500" cy="761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APIs now account for 25% of the Internet’s traffic.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5" name="Google Shape;165;p26"/>
          <p:cNvSpPr txBox="1"/>
          <p:nvPr/>
        </p:nvSpPr>
        <p:spPr>
          <a:xfrm>
            <a:off x="1016990" y="2898549"/>
            <a:ext cx="7105500" cy="10383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$1 trillion is up for grabs through the redistribution of revenue through APIs (McKinsey 2017).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66" name="Google Shape;166;p26"/>
          <p:cNvSpPr txBox="1"/>
          <p:nvPr/>
        </p:nvSpPr>
        <p:spPr>
          <a:xfrm>
            <a:off x="1016990" y="3936849"/>
            <a:ext cx="7105500" cy="704700"/>
          </a:xfrm>
          <a:prstGeom prst="rect">
            <a:avLst/>
          </a:prstGeom>
          <a:solidFill>
            <a:srgbClr val="000000">
              <a:alpha val="73725"/>
            </a:srgbClr>
          </a:solidFill>
          <a:ln>
            <a:noFill/>
          </a:ln>
        </p:spPr>
        <p:txBody>
          <a:bodyPr anchorCtr="0" anchor="ctr" bIns="91425" lIns="457200" spcFirstLastPara="1" rIns="457200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Quicksand"/>
              <a:buNone/>
            </a:pPr>
            <a:r>
              <a:rPr lang="en-US" sz="18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25% of revenue flows through APIs (Vanson Bourne 2018).</a:t>
            </a:r>
            <a:endParaRPr sz="18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/>
        </p:nvSpPr>
        <p:spPr>
          <a:xfrm>
            <a:off x="795798" y="994919"/>
            <a:ext cx="791100" cy="1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5000"/>
              </a:buClr>
              <a:buSzPts val="7200"/>
              <a:buFont typeface="Source Code Pro"/>
              <a:buNone/>
            </a:pPr>
            <a:r>
              <a:rPr b="1" lang="en-US" sz="7200">
                <a:solidFill>
                  <a:srgbClr val="FF5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“</a:t>
            </a:r>
            <a:endParaRPr b="1" sz="7200">
              <a:solidFill>
                <a:srgbClr val="FF5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2" name="Google Shape;172;p27"/>
          <p:cNvSpPr txBox="1"/>
          <p:nvPr/>
        </p:nvSpPr>
        <p:spPr>
          <a:xfrm>
            <a:off x="1414350" y="1565613"/>
            <a:ext cx="6862200" cy="2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APIs create business agility that fosters the rapid business reconfiguration necessary to continually adapt to an unknown future of constant change.</a:t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73" name="Google Shape;173;p27"/>
          <p:cNvSpPr/>
          <p:nvPr/>
        </p:nvSpPr>
        <p:spPr>
          <a:xfrm>
            <a:off x="1326675" y="4546500"/>
            <a:ext cx="4230600" cy="5456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Quicksand"/>
              <a:buNone/>
            </a:pPr>
            <a:r>
              <a:rPr b="1" lang="en-US" sz="18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- Randy Heffner</a:t>
            </a:r>
            <a:endParaRPr b="1" sz="18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900"/>
              <a:buFont typeface="Quicksand"/>
              <a:buNone/>
            </a:pPr>
            <a:r>
              <a:rPr lang="en-US" sz="9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    </a:t>
            </a: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Forrester Research</a:t>
            </a:r>
            <a:endParaRPr sz="1600">
              <a:solidFill>
                <a:srgbClr val="43434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Opportunities</a:t>
            </a:r>
            <a:endParaRPr/>
          </a:p>
        </p:txBody>
      </p:sp>
      <p:pic>
        <p:nvPicPr>
          <p:cNvPr id="179" name="Google Shape;179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9526" y="1417638"/>
            <a:ext cx="4813140" cy="323751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193660" y="4996126"/>
            <a:ext cx="8508743" cy="11100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9250">
            <a:noAutofit/>
          </a:bodyPr>
          <a:lstStyle/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“APIs create a new relationship opportunity –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B2D; Business to Developer, that creates</a:t>
            </a:r>
            <a:endParaRPr/>
          </a:p>
          <a:p>
            <a:pPr indent="-342900" lvl="0" marL="34290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direct B2C, B2B and indirect B2C relations”</a:t>
            </a:r>
            <a:endParaRPr sz="2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 sz="3600"/>
              <a:t>Running your SOA like a Web startup</a:t>
            </a:r>
            <a:endParaRPr/>
          </a:p>
        </p:txBody>
      </p:sp>
      <p:pic>
        <p:nvPicPr>
          <p:cNvPr id="186" name="Google Shape;186;p29"/>
          <p:cNvPicPr preferRelativeResize="0"/>
          <p:nvPr/>
        </p:nvPicPr>
        <p:blipFill rotWithShape="1">
          <a:blip r:embed="rId3">
            <a:alphaModFix/>
          </a:blip>
          <a:srcRect b="0" l="0" r="0" t="8008"/>
          <a:stretch/>
        </p:blipFill>
        <p:spPr>
          <a:xfrm>
            <a:off x="1780829" y="1239939"/>
            <a:ext cx="4474719" cy="427368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/>
          <p:nvPr/>
        </p:nvSpPr>
        <p:spPr>
          <a:xfrm>
            <a:off x="203695" y="5443971"/>
            <a:ext cx="8483105" cy="646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http://www.zdnet.com/blog/hinchcliffe/running-your-soa-like-a-web-startup/525</a:t>
            </a:r>
            <a:r>
              <a:rPr lang="en-US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</a:t>
            </a:r>
            <a:endParaRPr/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7652"/>
            <a:ext cx="8838900" cy="456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 txBox="1"/>
          <p:nvPr/>
        </p:nvSpPr>
        <p:spPr>
          <a:xfrm>
            <a:off x="457200" y="6025850"/>
            <a:ext cx="775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https://searchapparchitecture.techtarget.com/definition/API-management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 Management benefits</a:t>
            </a:r>
            <a:endParaRPr/>
          </a:p>
        </p:txBody>
      </p:sp>
      <p:sp>
        <p:nvSpPr>
          <p:cNvPr id="200" name="Google Shape;200;p3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Storefront</a:t>
            </a:r>
            <a:endParaRPr sz="20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Prototyping and fast feedback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Aggregation and virtualisation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Versioning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Documentation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Key issuing and management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Transparent OAuth2, JWT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Workflows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On-boarding, subscription, approval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Throttling and monetisation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Analytics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The Breakup of the Corporation</a:t>
            </a:r>
            <a:endParaRPr/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09700"/>
            <a:ext cx="8229600" cy="5182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31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An API</a:t>
            </a:r>
            <a:r>
              <a:rPr lang="en-US" sz="2700"/>
              <a:t> is a business capability delivered over the Internet to internal or external consumers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Network accessible function 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using standard web protocols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With well-defined interfaces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Designed for access by third-parties</a:t>
            </a:r>
            <a:br>
              <a:rPr lang="en-US" sz="2200"/>
            </a:br>
            <a:endParaRPr sz="2200"/>
          </a:p>
          <a:p>
            <a:pPr indent="-342931" lvl="0" marL="342900" rtl="0" algn="l">
              <a:spcBef>
                <a:spcPts val="499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 sz="2700"/>
              <a:t>A Managed API</a:t>
            </a:r>
            <a:r>
              <a:rPr lang="en-US" sz="2700"/>
              <a:t> is: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Actively advertised and subscribe-able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Available with SLAs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Secured, authenticated, authorized and protected</a:t>
            </a:r>
            <a:endParaRPr/>
          </a:p>
          <a:p>
            <a:pPr indent="-285750" lvl="1" marL="558086" rtl="0" algn="l">
              <a:spcBef>
                <a:spcPts val="407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200"/>
              <a:t>Monitored and monetized with analytics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APIs All the Way…</a:t>
            </a:r>
            <a:endParaRPr/>
          </a:p>
        </p:txBody>
      </p:sp>
      <p:pic>
        <p:nvPicPr>
          <p:cNvPr id="106" name="Google Shape;106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784" y="1550378"/>
            <a:ext cx="6943599" cy="3938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093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Some statistics</a:t>
            </a:r>
            <a:br>
              <a:rPr lang="en-US"/>
            </a:br>
            <a:r>
              <a:rPr lang="en-US"/>
              <a:t>(3-5 years old)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95864" lvl="0" marL="195864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Twitter : More than 15 billion calls per day 75% through APIs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Netflix : More than 1 </a:t>
            </a:r>
            <a:r>
              <a:rPr lang="en-US" sz="1600"/>
              <a:t>billion</a:t>
            </a:r>
            <a:r>
              <a:rPr lang="en-US" sz="1800"/>
              <a:t>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Facebook : More than 5 billion calls per day 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Amazon : More than 260 billion objects store in S3</a:t>
            </a:r>
            <a:endParaRPr/>
          </a:p>
          <a:p>
            <a:pPr indent="-195864" lvl="0" marL="195864" rtl="0" algn="ctr">
              <a:lnSpc>
                <a:spcPct val="14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eBay : More than 6 billion transactions per day</a:t>
            </a:r>
            <a:endParaRPr sz="1800"/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7779" y="3832084"/>
            <a:ext cx="2227292" cy="10220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5484" y="4027861"/>
            <a:ext cx="2845344" cy="551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003284" y="4698692"/>
            <a:ext cx="2031360" cy="941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901766" y="3832083"/>
            <a:ext cx="2635004" cy="924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35581" y="4918941"/>
            <a:ext cx="1367206" cy="101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/>
          <p:nvPr/>
        </p:nvSpPr>
        <p:spPr>
          <a:xfrm>
            <a:off x="4567650" y="2826951"/>
            <a:ext cx="3728400" cy="234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Quicksand"/>
              <a:buNone/>
            </a:pPr>
            <a:r>
              <a:rPr lang="en-US" sz="2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APIs integrate road, rail, and commuter systems to fuel data intelligence and decision making.</a:t>
            </a:r>
            <a:endParaRPr sz="2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>
            <a:off x="855750" y="2827067"/>
            <a:ext cx="55425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4" name="Google Shape;134;p21"/>
          <p:cNvSpPr/>
          <p:nvPr/>
        </p:nvSpPr>
        <p:spPr>
          <a:xfrm>
            <a:off x="4567650" y="2224951"/>
            <a:ext cx="2603400" cy="6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365750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600"/>
              <a:buFont typeface="Quicksand"/>
              <a:buNone/>
            </a:pPr>
            <a:r>
              <a:rPr lang="en-US" sz="1600">
                <a:solidFill>
                  <a:srgbClr val="434343"/>
                </a:solidFill>
                <a:latin typeface="Quicksand"/>
                <a:ea typeface="Quicksand"/>
                <a:cs typeface="Quicksand"/>
                <a:sym typeface="Quicksand"/>
              </a:rPr>
              <a:t>The role of APIs</a:t>
            </a:r>
            <a:endParaRPr sz="16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" y="1"/>
            <a:ext cx="4567939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/>
          <p:nvPr/>
        </p:nvSpPr>
        <p:spPr>
          <a:xfrm>
            <a:off x="648125" y="2826951"/>
            <a:ext cx="3919500" cy="2348800"/>
          </a:xfrm>
          <a:prstGeom prst="rect">
            <a:avLst/>
          </a:prstGeom>
          <a:solidFill>
            <a:srgbClr val="000000">
              <a:alpha val="58431"/>
            </a:srgbClr>
          </a:solidFill>
          <a:ln>
            <a:noFill/>
          </a:ln>
        </p:spPr>
        <p:txBody>
          <a:bodyPr anchorCtr="0" anchor="ctr" bIns="91425" lIns="365750" spcFirstLastPara="1" rIns="365750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Quicksand"/>
              <a:buNone/>
            </a:pPr>
            <a:r>
              <a:rPr lang="en-US" sz="22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Delivering safer commuter experiences.</a:t>
            </a:r>
            <a:endParaRPr sz="2200">
              <a:solidFill>
                <a:srgbClr val="FFFFFF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37" name="Google Shape;137;p21"/>
          <p:cNvSpPr/>
          <p:nvPr/>
        </p:nvSpPr>
        <p:spPr>
          <a:xfrm>
            <a:off x="0" y="1074667"/>
            <a:ext cx="3564900" cy="11502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8125" y="1329342"/>
            <a:ext cx="2189839" cy="6548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09956"/>
            <a:ext cx="9144000" cy="5438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